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4" r:id="rId7"/>
    <p:sldId id="260" r:id="rId8"/>
    <p:sldId id="261" r:id="rId9"/>
    <p:sldId id="265"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1/25/2019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dirty="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dirty="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dirty="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dirty="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56823" y="0"/>
            <a:ext cx="11024315" cy="2601532"/>
          </a:xfrm>
        </p:spPr>
        <p:txBody>
          <a:bodyPr>
            <a:normAutofit/>
          </a:bodyPr>
          <a:lstStyle/>
          <a:p>
            <a:r>
              <a:rPr lang="fr-FR" sz="3600" dirty="0">
                <a:latin typeface="Times New Roman" panose="02020603050405020304" pitchFamily="18" charset="0"/>
                <a:cs typeface="Times New Roman" panose="02020603050405020304" pitchFamily="18" charset="0"/>
              </a:rPr>
              <a:t>« Mon quartier bouge….je bouge avec lui »</a:t>
            </a:r>
          </a:p>
        </p:txBody>
      </p:sp>
      <p:sp>
        <p:nvSpPr>
          <p:cNvPr id="3" name="Sous-titre 2"/>
          <p:cNvSpPr>
            <a:spLocks noGrp="1"/>
          </p:cNvSpPr>
          <p:nvPr>
            <p:ph type="subTitle" idx="1"/>
          </p:nvPr>
        </p:nvSpPr>
        <p:spPr>
          <a:xfrm>
            <a:off x="1876424" y="3602038"/>
            <a:ext cx="10315576" cy="3017704"/>
          </a:xfrm>
        </p:spPr>
        <p:txBody>
          <a:bodyPr>
            <a:normAutofit fontScale="25000" lnSpcReduction="20000"/>
          </a:bodyPr>
          <a:lstStyle/>
          <a:p>
            <a:r>
              <a:rPr lang="fr-FR" sz="4800" dirty="0"/>
              <a:t>                    </a:t>
            </a:r>
          </a:p>
          <a:p>
            <a:r>
              <a:rPr lang="fr-FR" sz="4800" dirty="0"/>
              <a:t>                        </a:t>
            </a:r>
            <a:r>
              <a:rPr lang="fr-FR" sz="4800" dirty="0" smtClean="0"/>
              <a:t>                </a:t>
            </a:r>
            <a:r>
              <a:rPr lang="fr-FR" sz="12800" dirty="0" smtClean="0">
                <a:latin typeface="Times New Roman" panose="02020603050405020304" pitchFamily="18" charset="0"/>
                <a:cs typeface="Times New Roman" panose="02020603050405020304" pitchFamily="18" charset="0"/>
              </a:rPr>
              <a:t>VOUS </a:t>
            </a:r>
            <a:r>
              <a:rPr lang="fr-FR" sz="12800" dirty="0">
                <a:latin typeface="Times New Roman" panose="02020603050405020304" pitchFamily="18" charset="0"/>
                <a:cs typeface="Times New Roman" panose="02020603050405020304" pitchFamily="18" charset="0"/>
              </a:rPr>
              <a:t>AVEZ LA PAROLE</a:t>
            </a:r>
            <a:r>
              <a:rPr lang="fr-FR" sz="12800" dirty="0" smtClean="0">
                <a:latin typeface="Times New Roman" panose="02020603050405020304" pitchFamily="18" charset="0"/>
                <a:cs typeface="Times New Roman" panose="02020603050405020304" pitchFamily="18" charset="0"/>
              </a:rPr>
              <a:t>…</a:t>
            </a:r>
          </a:p>
          <a:p>
            <a:endParaRPr lang="fr-FR" sz="9000" dirty="0">
              <a:latin typeface="Times New Roman" panose="02020603050405020304" pitchFamily="18" charset="0"/>
              <a:cs typeface="Times New Roman" panose="02020603050405020304" pitchFamily="18" charset="0"/>
            </a:endParaRPr>
          </a:p>
          <a:p>
            <a:r>
              <a:rPr lang="fr-FR" sz="4800" dirty="0" smtClean="0"/>
              <a:t>				</a:t>
            </a:r>
            <a:endParaRPr lang="fr-FR" sz="5600" dirty="0"/>
          </a:p>
          <a:p>
            <a:endParaRPr lang="fr-FR" sz="4800" dirty="0"/>
          </a:p>
          <a:p>
            <a:endParaRPr lang="fr-FR" sz="4800" dirty="0"/>
          </a:p>
          <a:p>
            <a:endParaRPr lang="fr-FR" sz="4800" dirty="0"/>
          </a:p>
          <a:p>
            <a:r>
              <a:rPr lang="fr-FR" sz="3300" dirty="0"/>
              <a:t>                                                                               </a:t>
            </a:r>
            <a:r>
              <a:rPr lang="fr-FR" sz="3300" dirty="0" smtClean="0"/>
              <a:t>                                 </a:t>
            </a:r>
            <a:r>
              <a:rPr lang="fr-FR" sz="5600" dirty="0">
                <a:latin typeface="Times New Roman" panose="02020603050405020304" pitchFamily="18" charset="0"/>
                <a:cs typeface="Times New Roman" panose="02020603050405020304" pitchFamily="18" charset="0"/>
              </a:rPr>
              <a:t>Dossier porté par le conseil citoyen des quartiers nord de Toulouse</a:t>
            </a:r>
          </a:p>
        </p:txBody>
      </p:sp>
    </p:spTree>
    <p:extLst>
      <p:ext uri="{BB962C8B-B14F-4D97-AF65-F5344CB8AC3E}">
        <p14:creationId xmlns:p14="http://schemas.microsoft.com/office/powerpoint/2010/main" val="22092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1972" y="128788"/>
            <a:ext cx="11732653" cy="6729211"/>
          </a:xfrm>
        </p:spPr>
        <p:txBody>
          <a:bodyPr>
            <a:normAutofit/>
          </a:bodyPr>
          <a:lstStyle/>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10- </a:t>
            </a:r>
            <a:r>
              <a:rPr lang="fr-FR" u="sng" dirty="0">
                <a:latin typeface="Times New Roman" panose="02020603050405020304" pitchFamily="18" charset="0"/>
                <a:cs typeface="Times New Roman" panose="02020603050405020304" pitchFamily="18" charset="0"/>
              </a:rPr>
              <a:t>Conclusion</a:t>
            </a:r>
            <a:r>
              <a:rPr lang="fr-FR" dirty="0">
                <a:latin typeface="Times New Roman" panose="02020603050405020304" pitchFamily="18" charset="0"/>
                <a:cs typeface="Times New Roman" panose="02020603050405020304" pitchFamily="18" charset="0"/>
              </a:rPr>
              <a:t> :</a:t>
            </a:r>
          </a:p>
          <a:p>
            <a:pPr marL="0" indent="0">
              <a:buNone/>
            </a:pPr>
            <a:r>
              <a:rPr lang="fr-FR" sz="2000" dirty="0">
                <a:latin typeface="Times New Roman" panose="02020603050405020304" pitchFamily="18" charset="0"/>
                <a:cs typeface="Times New Roman" panose="02020603050405020304" pitchFamily="18" charset="0"/>
              </a:rPr>
              <a:t>Le quartier Négreneys va connaître de profondes transformations dans les dix ans à venir principalement sur le plan urbanistique, mais sa mutation ne sera véritablement </a:t>
            </a:r>
            <a:r>
              <a:rPr lang="fr-FR" sz="2000" dirty="0" smtClean="0">
                <a:latin typeface="Times New Roman" panose="02020603050405020304" pitchFamily="18" charset="0"/>
                <a:cs typeface="Times New Roman" panose="02020603050405020304" pitchFamily="18" charset="0"/>
              </a:rPr>
              <a:t>un succès que </a:t>
            </a:r>
            <a:r>
              <a:rPr lang="fr-FR" sz="2000" dirty="0">
                <a:latin typeface="Times New Roman" panose="02020603050405020304" pitchFamily="18" charset="0"/>
                <a:cs typeface="Times New Roman" panose="02020603050405020304" pitchFamily="18" charset="0"/>
              </a:rPr>
              <a:t>si nous en faisons un quartier référent en matière de cohésion sociale, et c’est maintenant que nous devons nous atteler à cette tâche ! </a:t>
            </a:r>
            <a:endParaRPr lang="fr-FR" sz="20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Ainsi, cette initiative pourrait alors s’étendre avec des méthodes adaptées aux autres quartiers du périmètre du Contrat de Ville et selon les particularités de ces quartiers.</a:t>
            </a:r>
            <a:endParaRPr lang="fr-FR" sz="2000" dirty="0">
              <a:latin typeface="Times New Roman" panose="02020603050405020304" pitchFamily="18" charset="0"/>
              <a:cs typeface="Times New Roman" panose="02020603050405020304" pitchFamily="18" charset="0"/>
            </a:endParaRPr>
          </a:p>
          <a:p>
            <a:pPr marL="0" indent="0">
              <a:buNone/>
            </a:pPr>
            <a:endParaRPr lang="fr-FR" sz="2000" dirty="0" smtClean="0">
              <a:latin typeface="Times New Roman" panose="02020603050405020304" pitchFamily="18" charset="0"/>
              <a:cs typeface="Times New Roman" panose="02020603050405020304" pitchFamily="18" charset="0"/>
            </a:endParaRP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r>
              <a:rPr lang="fr-FR" sz="2000" dirty="0">
                <a:latin typeface="Times New Roman" panose="02020603050405020304" pitchFamily="18" charset="0"/>
                <a:cs typeface="Times New Roman" panose="02020603050405020304" pitchFamily="18" charset="0"/>
              </a:rPr>
              <a:t>			                  </a:t>
            </a:r>
            <a:r>
              <a:rPr lang="fr-FR" sz="2000" b="1" u="sng" dirty="0">
                <a:latin typeface="Times New Roman" panose="02020603050405020304" pitchFamily="18" charset="0"/>
                <a:cs typeface="Times New Roman" panose="02020603050405020304" pitchFamily="18" charset="0"/>
              </a:rPr>
              <a:t>FIN DE LA PRESENTATION</a:t>
            </a:r>
            <a:r>
              <a:rPr lang="fr-FR" sz="2000" dirty="0">
                <a:latin typeface="Times New Roman" panose="02020603050405020304" pitchFamily="18" charset="0"/>
                <a:cs typeface="Times New Roman" panose="02020603050405020304" pitchFamily="18" charset="0"/>
              </a:rPr>
              <a:t>		</a:t>
            </a:r>
          </a:p>
          <a:p>
            <a:pPr marL="0" indent="0">
              <a:buNone/>
            </a:pPr>
            <a:r>
              <a:rPr lang="fr-FR" sz="2000" dirty="0">
                <a:solidFill>
                  <a:schemeClr val="bg1"/>
                </a:solidFill>
                <a:latin typeface="Times New Roman" panose="02020603050405020304" pitchFamily="18" charset="0"/>
                <a:cs typeface="Times New Roman" panose="02020603050405020304" pitchFamily="18" charset="0"/>
              </a:rPr>
              <a:t>	</a:t>
            </a:r>
            <a:endParaRPr lang="fr-FR" sz="20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fr-FR" sz="2000" dirty="0" smtClean="0">
              <a:latin typeface="Times New Roman" panose="02020603050405020304" pitchFamily="18" charset="0"/>
              <a:cs typeface="Times New Roman" panose="02020603050405020304" pitchFamily="18" charset="0"/>
            </a:endParaRPr>
          </a:p>
          <a:p>
            <a:pPr marL="914400" lvl="2" indent="0">
              <a:buNone/>
            </a:pPr>
            <a:endParaRPr lang="fr-FR" sz="2000" dirty="0" smtClean="0">
              <a:latin typeface="Times New Roman" panose="02020603050405020304" pitchFamily="18" charset="0"/>
              <a:cs typeface="Times New Roman" panose="02020603050405020304" pitchFamily="18" charset="0"/>
            </a:endParaRPr>
          </a:p>
          <a:p>
            <a:pPr marL="914400" lvl="2" indent="0">
              <a:buNone/>
            </a:pPr>
            <a:endParaRPr lang="fr-FR" sz="2000" dirty="0">
              <a:latin typeface="Times New Roman" panose="02020603050405020304" pitchFamily="18" charset="0"/>
              <a:cs typeface="Times New Roman" panose="02020603050405020304" pitchFamily="18" charset="0"/>
            </a:endParaRPr>
          </a:p>
          <a:p>
            <a:pPr marL="0" indent="0">
              <a:buNone/>
            </a:pPr>
            <a:endParaRPr lang="fr-FR" sz="2000" dirty="0"/>
          </a:p>
        </p:txBody>
      </p:sp>
    </p:spTree>
    <p:extLst>
      <p:ext uri="{BB962C8B-B14F-4D97-AF65-F5344CB8AC3E}">
        <p14:creationId xmlns:p14="http://schemas.microsoft.com/office/powerpoint/2010/main" val="25784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37882" y="360606"/>
            <a:ext cx="11333408" cy="6497394"/>
          </a:xfrm>
        </p:spPr>
        <p:txBody>
          <a:bodyPr>
            <a:normAutofit fontScale="90000"/>
          </a:bodyPr>
          <a:lstStyle/>
          <a:p>
            <a:r>
              <a:rPr lang="fr-FR" sz="2400" dirty="0" smtClean="0">
                <a:latin typeface="Times New Roman" panose="02020603050405020304" pitchFamily="18" charset="0"/>
                <a:cs typeface="Times New Roman" panose="02020603050405020304" pitchFamily="18" charset="0"/>
              </a:rPr>
              <a:t/>
            </a:r>
            <a:br>
              <a:rPr lang="fr-FR" sz="2400" dirty="0" smtClean="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a:r>
            <a:br>
              <a:rPr lang="fr-FR" sz="2400" dirty="0">
                <a:latin typeface="Times New Roman" panose="02020603050405020304" pitchFamily="18" charset="0"/>
                <a:cs typeface="Times New Roman" panose="02020603050405020304" pitchFamily="18" charset="0"/>
              </a:rPr>
            </a:br>
            <a:r>
              <a:rPr lang="fr-FR" sz="2700" dirty="0" smtClean="0">
                <a:latin typeface="Times New Roman" panose="02020603050405020304" pitchFamily="18" charset="0"/>
                <a:cs typeface="Times New Roman" panose="02020603050405020304" pitchFamily="18" charset="0"/>
              </a:rPr>
              <a:t>1- </a:t>
            </a:r>
            <a:r>
              <a:rPr lang="fr-FR" sz="2700" u="sng" cap="none" dirty="0">
                <a:latin typeface="Times New Roman" panose="02020603050405020304" pitchFamily="18" charset="0"/>
                <a:cs typeface="Times New Roman" panose="02020603050405020304" pitchFamily="18" charset="0"/>
              </a:rPr>
              <a:t>Point de départ</a:t>
            </a:r>
            <a:r>
              <a:rPr lang="fr-FR" sz="2700" cap="none" dirty="0">
                <a:latin typeface="Times New Roman" panose="02020603050405020304" pitchFamily="18" charset="0"/>
                <a:cs typeface="Times New Roman" panose="02020603050405020304" pitchFamily="18" charset="0"/>
              </a:rPr>
              <a:t> </a:t>
            </a:r>
            <a:r>
              <a:rPr lang="fr-FR" sz="2700" dirty="0">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imes New Roman" panose="02020603050405020304" pitchFamily="18" charset="0"/>
              </a:rPr>
              <a:t/>
            </a:r>
            <a:br>
              <a:rPr lang="fr-FR" sz="24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
            </a:r>
            <a:br>
              <a:rPr lang="fr-FR" sz="1800" dirty="0">
                <a:latin typeface="Times New Roman" panose="02020603050405020304" pitchFamily="18" charset="0"/>
                <a:cs typeface="Times New Roman" panose="02020603050405020304" pitchFamily="18" charset="0"/>
              </a:rPr>
            </a:br>
            <a:r>
              <a:rPr lang="fr-FR" sz="2200" cap="none" dirty="0">
                <a:latin typeface="Times New Roman" panose="02020603050405020304" pitchFamily="18" charset="0"/>
                <a:cs typeface="Times New Roman" panose="02020603050405020304" pitchFamily="18" charset="0"/>
              </a:rPr>
              <a:t>Un article du Monde qui nous fait découvrir comment, sur une scène de théâtre, dix jeunes femmes toutes nées de parents immigrés prennent la parole pour nous faire partager un passé lourd à porter et ce futur qu’elles construisent à présent avec force et détermination malgré les clichés et les obstacles divers.</a:t>
            </a:r>
            <a:r>
              <a:rPr lang="fr-FR" sz="2000" cap="none" dirty="0">
                <a:latin typeface="Times New Roman" panose="02020603050405020304" pitchFamily="18" charset="0"/>
                <a:cs typeface="Times New Roman" panose="02020603050405020304" pitchFamily="18" charset="0"/>
              </a:rPr>
              <a:t/>
            </a:r>
            <a:br>
              <a:rPr lang="fr-FR" sz="2000" cap="none" dirty="0">
                <a:latin typeface="Times New Roman" panose="02020603050405020304" pitchFamily="18" charset="0"/>
                <a:cs typeface="Times New Roman" panose="02020603050405020304" pitchFamily="18" charset="0"/>
              </a:rPr>
            </a:br>
            <a:r>
              <a:rPr lang="fr-FR" sz="2000" cap="none" dirty="0" smtClean="0">
                <a:latin typeface="Times New Roman" panose="02020603050405020304" pitchFamily="18" charset="0"/>
                <a:cs typeface="Times New Roman" panose="02020603050405020304" pitchFamily="18" charset="0"/>
              </a:rPr>
              <a:t/>
            </a:r>
            <a:br>
              <a:rPr lang="fr-FR" sz="2000" cap="none" dirty="0" smtClean="0">
                <a:latin typeface="Times New Roman" panose="02020603050405020304" pitchFamily="18" charset="0"/>
                <a:cs typeface="Times New Roman" panose="02020603050405020304" pitchFamily="18" charset="0"/>
              </a:rPr>
            </a:br>
            <a:r>
              <a:rPr lang="fr-FR" sz="2000" cap="none" dirty="0">
                <a:latin typeface="Times New Roman" panose="02020603050405020304" pitchFamily="18" charset="0"/>
                <a:cs typeface="Times New Roman" panose="02020603050405020304" pitchFamily="18" charset="0"/>
              </a:rPr>
              <a:t/>
            </a:r>
            <a:br>
              <a:rPr lang="fr-FR" sz="2000" cap="none" dirty="0">
                <a:latin typeface="Times New Roman" panose="02020603050405020304" pitchFamily="18" charset="0"/>
                <a:cs typeface="Times New Roman" panose="02020603050405020304" pitchFamily="18" charset="0"/>
              </a:rPr>
            </a:br>
            <a:r>
              <a:rPr lang="fr-FR" sz="2000" cap="none" dirty="0">
                <a:latin typeface="Times New Roman" panose="02020603050405020304" pitchFamily="18" charset="0"/>
                <a:cs typeface="Times New Roman" panose="02020603050405020304" pitchFamily="18" charset="0"/>
              </a:rPr>
              <a:t/>
            </a:r>
            <a:br>
              <a:rPr lang="fr-FR" sz="2000" cap="none" dirty="0">
                <a:latin typeface="Times New Roman" panose="02020603050405020304" pitchFamily="18" charset="0"/>
                <a:cs typeface="Times New Roman" panose="02020603050405020304" pitchFamily="18" charset="0"/>
              </a:rPr>
            </a:br>
            <a:r>
              <a:rPr lang="fr-FR" sz="2700" cap="none" dirty="0">
                <a:latin typeface="Times New Roman" panose="02020603050405020304" pitchFamily="18" charset="0"/>
                <a:cs typeface="Times New Roman" panose="02020603050405020304" pitchFamily="18" charset="0"/>
              </a:rPr>
              <a:t/>
            </a:r>
            <a:br>
              <a:rPr lang="fr-FR" sz="2700" cap="none" dirty="0">
                <a:latin typeface="Times New Roman" panose="02020603050405020304" pitchFamily="18" charset="0"/>
                <a:cs typeface="Times New Roman" panose="02020603050405020304" pitchFamily="18" charset="0"/>
              </a:rPr>
            </a:br>
            <a:r>
              <a:rPr lang="fr-FR" sz="2700" cap="none" dirty="0">
                <a:latin typeface="Times New Roman" panose="02020603050405020304" pitchFamily="18" charset="0"/>
                <a:cs typeface="Times New Roman" panose="02020603050405020304" pitchFamily="18" charset="0"/>
              </a:rPr>
              <a:t>2- </a:t>
            </a:r>
            <a:r>
              <a:rPr lang="fr-FR" sz="2700" u="sng" cap="none" dirty="0">
                <a:latin typeface="Times New Roman" panose="02020603050405020304" pitchFamily="18" charset="0"/>
                <a:cs typeface="Times New Roman" panose="02020603050405020304" pitchFamily="18" charset="0"/>
              </a:rPr>
              <a:t>Quel rapport avec les habitant(es) du quartier Négreneys</a:t>
            </a:r>
            <a:r>
              <a:rPr lang="fr-FR" sz="2700" cap="none" dirty="0">
                <a:latin typeface="Times New Roman" panose="02020603050405020304" pitchFamily="18" charset="0"/>
                <a:cs typeface="Times New Roman" panose="02020603050405020304" pitchFamily="18" charset="0"/>
              </a:rPr>
              <a:t> ? </a:t>
            </a:r>
            <a:r>
              <a:rPr lang="fr-FR" sz="2700" cap="none" dirty="0" smtClean="0">
                <a:latin typeface="Times New Roman" panose="02020603050405020304" pitchFamily="18" charset="0"/>
                <a:cs typeface="Times New Roman" panose="02020603050405020304" pitchFamily="18" charset="0"/>
              </a:rPr>
              <a:t>:</a:t>
            </a:r>
            <a:r>
              <a:rPr lang="fr-FR" sz="2400" cap="none" dirty="0" smtClean="0">
                <a:latin typeface="Times New Roman" panose="02020603050405020304" pitchFamily="18" charset="0"/>
                <a:cs typeface="Times New Roman" panose="02020603050405020304" pitchFamily="18" charset="0"/>
              </a:rPr>
              <a:t/>
            </a:r>
            <a:br>
              <a:rPr lang="fr-FR" sz="2400" cap="none" dirty="0" smtClean="0">
                <a:latin typeface="Times New Roman" panose="02020603050405020304" pitchFamily="18" charset="0"/>
                <a:cs typeface="Times New Roman" panose="02020603050405020304" pitchFamily="18" charset="0"/>
              </a:rPr>
            </a:br>
            <a:r>
              <a:rPr lang="fr-FR" sz="2400" cap="none" dirty="0">
                <a:latin typeface="Times New Roman" panose="02020603050405020304" pitchFamily="18" charset="0"/>
                <a:cs typeface="Times New Roman" panose="02020603050405020304" pitchFamily="18" charset="0"/>
              </a:rPr>
              <a:t/>
            </a:r>
            <a:br>
              <a:rPr lang="fr-FR" sz="2400" cap="none" dirty="0">
                <a:latin typeface="Times New Roman" panose="02020603050405020304" pitchFamily="18" charset="0"/>
                <a:cs typeface="Times New Roman" panose="02020603050405020304" pitchFamily="18" charset="0"/>
              </a:rPr>
            </a:br>
            <a:r>
              <a:rPr lang="fr-FR" sz="2200" cap="none" dirty="0" smtClean="0">
                <a:latin typeface="Times New Roman" panose="02020603050405020304" pitchFamily="18" charset="0"/>
                <a:cs typeface="Times New Roman" panose="02020603050405020304" pitchFamily="18" charset="0"/>
              </a:rPr>
              <a:t>Négreneys est une première étape dans cette volonté de donner la parole aux habitantes des quartiers du contrat de ville.</a:t>
            </a:r>
            <a:br>
              <a:rPr lang="fr-FR" sz="2200" cap="none" dirty="0" smtClean="0">
                <a:latin typeface="Times New Roman" panose="02020603050405020304" pitchFamily="18" charset="0"/>
                <a:cs typeface="Times New Roman" panose="02020603050405020304" pitchFamily="18" charset="0"/>
              </a:rPr>
            </a:br>
            <a:r>
              <a:rPr lang="fr-FR" sz="2200" dirty="0" smtClean="0">
                <a:latin typeface="Times New Roman" pitchFamily="18" charset="0"/>
                <a:cs typeface="Times New Roman" pitchFamily="18" charset="0"/>
              </a:rPr>
              <a:t/>
            </a:r>
            <a:br>
              <a:rPr lang="fr-FR" sz="2200" dirty="0" smtClean="0">
                <a:latin typeface="Times New Roman" pitchFamily="18" charset="0"/>
                <a:cs typeface="Times New Roman" pitchFamily="18" charset="0"/>
              </a:rPr>
            </a:br>
            <a:r>
              <a:rPr lang="fr-FR" sz="2200" cap="none" dirty="0" smtClean="0">
                <a:latin typeface="Times New Roman" panose="02020603050405020304" pitchFamily="18" charset="0"/>
                <a:cs typeface="Times New Roman" panose="02020603050405020304" pitchFamily="18" charset="0"/>
              </a:rPr>
              <a:t>On </a:t>
            </a:r>
            <a:r>
              <a:rPr lang="fr-FR" sz="2200" cap="none" dirty="0">
                <a:latin typeface="Times New Roman" panose="02020603050405020304" pitchFamily="18" charset="0"/>
                <a:cs typeface="Times New Roman" panose="02020603050405020304" pitchFamily="18" charset="0"/>
              </a:rPr>
              <a:t>le voit dans l’exemple ci-dessus, les femmes issues de l’immigration (parce que l’intégration est encore plus difficile pour elles que pour les hommes) ont un besoin vital de se raconter et de nous faire partager leur histoire parce qu’elles veulent que nous prenions conscience des difficultés qu’elles rencontrent au quotidien pour une reconnaissance et un respect qu’elles sont en droit d’attendre de nous tous.</a:t>
            </a:r>
            <a:br>
              <a:rPr lang="fr-FR" sz="2200" cap="none" dirty="0">
                <a:latin typeface="Times New Roman" panose="02020603050405020304" pitchFamily="18" charset="0"/>
                <a:cs typeface="Times New Roman" panose="02020603050405020304" pitchFamily="18" charset="0"/>
              </a:rPr>
            </a:br>
            <a:r>
              <a:rPr lang="fr-FR" sz="2200" cap="none" dirty="0">
                <a:latin typeface="Times New Roman" panose="02020603050405020304" pitchFamily="18" charset="0"/>
                <a:cs typeface="Times New Roman" panose="02020603050405020304" pitchFamily="18" charset="0"/>
              </a:rPr>
              <a:t>Des familles </a:t>
            </a:r>
            <a:r>
              <a:rPr lang="fr-FR" sz="2200" cap="none" dirty="0" smtClean="0">
                <a:latin typeface="Times New Roman" panose="02020603050405020304" pitchFamily="18" charset="0"/>
                <a:cs typeface="Times New Roman" panose="02020603050405020304" pitchFamily="18" charset="0"/>
              </a:rPr>
              <a:t>d’origines maghrébines </a:t>
            </a:r>
            <a:r>
              <a:rPr lang="fr-FR" sz="2200" cap="none" dirty="0">
                <a:latin typeface="Times New Roman" panose="02020603050405020304" pitchFamily="18" charset="0"/>
                <a:cs typeface="Times New Roman" panose="02020603050405020304" pitchFamily="18" charset="0"/>
              </a:rPr>
              <a:t>habitent la cité bleue avec une forte proportion de femmes seules ou en couple, et ce sont elles qui s’expriment à l’occasion, sauf qu’elles n’ont pas souvent l’opportunité de prendre la </a:t>
            </a:r>
            <a:r>
              <a:rPr lang="fr-FR" sz="2200" cap="none" dirty="0" smtClean="0">
                <a:latin typeface="Times New Roman" panose="02020603050405020304" pitchFamily="18" charset="0"/>
                <a:cs typeface="Times New Roman" panose="02020603050405020304" pitchFamily="18" charset="0"/>
              </a:rPr>
              <a:t>parole au </a:t>
            </a:r>
            <a:r>
              <a:rPr lang="fr-FR" sz="2200" cap="none" dirty="0">
                <a:latin typeface="Times New Roman" panose="02020603050405020304" pitchFamily="18" charset="0"/>
                <a:cs typeface="Times New Roman" panose="02020603050405020304" pitchFamily="18" charset="0"/>
              </a:rPr>
              <a:t>nom de leur famille</a:t>
            </a:r>
            <a:r>
              <a:rPr lang="fr-FR" sz="2200" cap="none" dirty="0" smtClean="0">
                <a:latin typeface="Times New Roman" panose="02020603050405020304" pitchFamily="18" charset="0"/>
                <a:cs typeface="Times New Roman" panose="02020603050405020304" pitchFamily="18" charset="0"/>
              </a:rPr>
              <a:t>.</a:t>
            </a:r>
            <a:r>
              <a:rPr lang="fr-FR" sz="2000" cap="none" dirty="0" smtClean="0">
                <a:latin typeface="Times New Roman" panose="02020603050405020304" pitchFamily="18" charset="0"/>
                <a:cs typeface="Times New Roman" panose="02020603050405020304" pitchFamily="18" charset="0"/>
              </a:rPr>
              <a:t/>
            </a:r>
            <a:br>
              <a:rPr lang="fr-FR" sz="2000" cap="none" dirty="0" smtClean="0">
                <a:latin typeface="Times New Roman" panose="02020603050405020304" pitchFamily="18" charset="0"/>
                <a:cs typeface="Times New Roman" panose="02020603050405020304" pitchFamily="18" charset="0"/>
              </a:rPr>
            </a:br>
            <a:r>
              <a:rPr lang="fr-FR" sz="2000" cap="none" dirty="0" smtClean="0">
                <a:latin typeface="Times New Roman" panose="02020603050405020304" pitchFamily="18" charset="0"/>
                <a:cs typeface="Times New Roman" panose="02020603050405020304" pitchFamily="18" charset="0"/>
              </a:rPr>
              <a:t/>
            </a:r>
            <a:br>
              <a:rPr lang="fr-FR" sz="2000" cap="none" dirty="0" smtClean="0">
                <a:latin typeface="Times New Roman" panose="02020603050405020304" pitchFamily="18" charset="0"/>
                <a:cs typeface="Times New Roman" panose="02020603050405020304" pitchFamily="18" charset="0"/>
              </a:rPr>
            </a:br>
            <a:r>
              <a:rPr lang="fr-FR" sz="2000" cap="none" dirty="0">
                <a:latin typeface="Times New Roman" panose="02020603050405020304" pitchFamily="18" charset="0"/>
                <a:cs typeface="Times New Roman" panose="02020603050405020304" pitchFamily="18" charset="0"/>
              </a:rPr>
              <a:t/>
            </a:r>
            <a:br>
              <a:rPr lang="fr-FR" sz="2000" cap="none"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graphicFrame>
        <p:nvGraphicFramePr>
          <p:cNvPr id="7" name="Objet 6"/>
          <p:cNvGraphicFramePr>
            <a:graphicFrameLocks noChangeAspect="1"/>
          </p:cNvGraphicFramePr>
          <p:nvPr>
            <p:extLst>
              <p:ext uri="{D42A27DB-BD31-4B8C-83A1-F6EECF244321}">
                <p14:modId xmlns:p14="http://schemas.microsoft.com/office/powerpoint/2010/main" val="2363123938"/>
              </p:ext>
            </p:extLst>
          </p:nvPr>
        </p:nvGraphicFramePr>
        <p:xfrm>
          <a:off x="1084048" y="2316937"/>
          <a:ext cx="914400" cy="771525"/>
        </p:xfrm>
        <a:graphic>
          <a:graphicData uri="http://schemas.openxmlformats.org/presentationml/2006/ole">
            <mc:AlternateContent xmlns:mc="http://schemas.openxmlformats.org/markup-compatibility/2006">
              <mc:Choice xmlns:v="urn:schemas-microsoft-com:vml" Requires="v">
                <p:oleObj spid="_x0000_s1161" name="Acrobat Document" showAsIcon="1" r:id="rId3" imgW="914400" imgH="771480" progId="AcroExch.Document.DC">
                  <p:embed/>
                </p:oleObj>
              </mc:Choice>
              <mc:Fallback>
                <p:oleObj name="Acrobat Document" showAsIcon="1" r:id="rId3" imgW="914400" imgH="771480" progId="AcroExch.Document.DC">
                  <p:embed/>
                  <p:pic>
                    <p:nvPicPr>
                      <p:cNvPr id="0" name="Picture 93"/>
                      <p:cNvPicPr>
                        <a:picLocks noChangeAspect="1" noChangeArrowheads="1"/>
                      </p:cNvPicPr>
                      <p:nvPr/>
                    </p:nvPicPr>
                    <p:blipFill>
                      <a:blip r:embed="rId4"/>
                      <a:srcRect/>
                      <a:stretch>
                        <a:fillRect/>
                      </a:stretch>
                    </p:blipFill>
                    <p:spPr bwMode="auto">
                      <a:xfrm>
                        <a:off x="1084048" y="2316937"/>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95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761" y="231820"/>
            <a:ext cx="11487953" cy="6877318"/>
          </a:xfrm>
        </p:spPr>
        <p:txBody>
          <a:bodyPr>
            <a:normAutofit fontScale="25000" lnSpcReduction="20000"/>
          </a:bodyPr>
          <a:lstStyle/>
          <a:p>
            <a:pPr marL="0" indent="0">
              <a:buNone/>
            </a:pPr>
            <a:endParaRPr lang="fr-FR" sz="9600" dirty="0" smtClean="0">
              <a:latin typeface="Times New Roman" panose="02020603050405020304" pitchFamily="18" charset="0"/>
              <a:cs typeface="Times New Roman" panose="02020603050405020304" pitchFamily="18" charset="0"/>
            </a:endParaRPr>
          </a:p>
          <a:p>
            <a:pPr marL="0" indent="0">
              <a:buNone/>
            </a:pPr>
            <a:endParaRPr lang="fr-FR" sz="9600" dirty="0" smtClean="0">
              <a:latin typeface="Times New Roman" panose="02020603050405020304" pitchFamily="18" charset="0"/>
              <a:cs typeface="Times New Roman" panose="02020603050405020304" pitchFamily="18" charset="0"/>
            </a:endParaRPr>
          </a:p>
          <a:p>
            <a:pPr marL="0" indent="0">
              <a:buNone/>
            </a:pPr>
            <a:r>
              <a:rPr lang="fr-FR" sz="9600" dirty="0" smtClean="0">
                <a:latin typeface="Times New Roman" panose="02020603050405020304" pitchFamily="18" charset="0"/>
                <a:cs typeface="Times New Roman" panose="02020603050405020304" pitchFamily="18" charset="0"/>
              </a:rPr>
              <a:t>3- </a:t>
            </a:r>
            <a:r>
              <a:rPr lang="fr-FR" sz="9600" u="sng" dirty="0">
                <a:latin typeface="Times New Roman" panose="02020603050405020304" pitchFamily="18" charset="0"/>
                <a:cs typeface="Times New Roman" panose="02020603050405020304" pitchFamily="18" charset="0"/>
              </a:rPr>
              <a:t>Quel rôle peut jouer le Conseil Citoyen dans la prise de </a:t>
            </a:r>
            <a:r>
              <a:rPr lang="fr-FR" sz="9600" u="sng" dirty="0" smtClean="0">
                <a:latin typeface="Times New Roman" panose="02020603050405020304" pitchFamily="18" charset="0"/>
                <a:cs typeface="Times New Roman" panose="02020603050405020304" pitchFamily="18" charset="0"/>
              </a:rPr>
              <a:t>parole </a:t>
            </a:r>
            <a:r>
              <a:rPr lang="fr-FR" sz="9600" u="sng" dirty="0">
                <a:latin typeface="Times New Roman" panose="02020603050405020304" pitchFamily="18" charset="0"/>
                <a:cs typeface="Times New Roman" panose="02020603050405020304" pitchFamily="18" charset="0"/>
              </a:rPr>
              <a:t>des femmes</a:t>
            </a:r>
            <a:r>
              <a:rPr lang="fr-FR" sz="9600" dirty="0">
                <a:latin typeface="Times New Roman" panose="02020603050405020304" pitchFamily="18" charset="0"/>
                <a:cs typeface="Times New Roman" panose="02020603050405020304" pitchFamily="18" charset="0"/>
              </a:rPr>
              <a:t> </a:t>
            </a:r>
            <a:r>
              <a:rPr lang="fr-FR" sz="9600" dirty="0" smtClean="0">
                <a:latin typeface="Times New Roman" panose="02020603050405020304" pitchFamily="18" charset="0"/>
                <a:cs typeface="Times New Roman" panose="02020603050405020304" pitchFamily="18" charset="0"/>
              </a:rPr>
              <a:t>?</a:t>
            </a:r>
          </a:p>
          <a:p>
            <a:pPr marL="0" indent="0">
              <a:buNone/>
            </a:pPr>
            <a:endParaRPr lang="fr-FR" sz="9600" dirty="0">
              <a:latin typeface="Times New Roman" panose="02020603050405020304" pitchFamily="18" charset="0"/>
              <a:cs typeface="Times New Roman" panose="02020603050405020304" pitchFamily="18" charset="0"/>
            </a:endParaRPr>
          </a:p>
          <a:p>
            <a:pPr marL="0" indent="0">
              <a:buNone/>
            </a:pPr>
            <a:r>
              <a:rPr lang="fr-FR" sz="8000" b="1" dirty="0" smtClean="0">
                <a:latin typeface="Times New Roman" panose="02020603050405020304" pitchFamily="18" charset="0"/>
                <a:cs typeface="Times New Roman" panose="02020603050405020304" pitchFamily="18" charset="0"/>
              </a:rPr>
              <a:t>« La </a:t>
            </a:r>
            <a:r>
              <a:rPr lang="fr-FR" sz="8000" b="1" dirty="0">
                <a:latin typeface="Times New Roman" panose="02020603050405020304" pitchFamily="18" charset="0"/>
                <a:cs typeface="Times New Roman" panose="02020603050405020304" pitchFamily="18" charset="0"/>
              </a:rPr>
              <a:t>loi pour la Ville et la cohésion urbaine du 21 février 2014 prévoit la signature de Contrats de Ville pour réduire les inégalités dans les quartiers </a:t>
            </a:r>
            <a:r>
              <a:rPr lang="fr-FR" sz="8000" b="1" dirty="0" smtClean="0">
                <a:latin typeface="Times New Roman" panose="02020603050405020304" pitchFamily="18" charset="0"/>
                <a:cs typeface="Times New Roman" panose="02020603050405020304" pitchFamily="18" charset="0"/>
              </a:rPr>
              <a:t>prioritaires. Les </a:t>
            </a:r>
            <a:r>
              <a:rPr lang="fr-FR" sz="8000" b="1" dirty="0">
                <a:latin typeface="Times New Roman" panose="02020603050405020304" pitchFamily="18" charset="0"/>
                <a:cs typeface="Times New Roman" panose="02020603050405020304" pitchFamily="18" charset="0"/>
              </a:rPr>
              <a:t>Conseils Citoyens ont été créés pour porter </a:t>
            </a:r>
            <a:r>
              <a:rPr lang="fr-FR" sz="8000" b="1" dirty="0" smtClean="0">
                <a:latin typeface="Times New Roman" panose="02020603050405020304" pitchFamily="18" charset="0"/>
                <a:cs typeface="Times New Roman" panose="02020603050405020304" pitchFamily="18" charset="0"/>
              </a:rPr>
              <a:t>la </a:t>
            </a:r>
            <a:r>
              <a:rPr lang="fr-FR" sz="8000" b="1" dirty="0">
                <a:latin typeface="Times New Roman" panose="02020603050405020304" pitchFamily="18" charset="0"/>
                <a:cs typeface="Times New Roman" panose="02020603050405020304" pitchFamily="18" charset="0"/>
              </a:rPr>
              <a:t>voix de </a:t>
            </a:r>
            <a:r>
              <a:rPr lang="fr-FR" sz="8000" b="1" dirty="0" smtClean="0">
                <a:latin typeface="Times New Roman" panose="02020603050405020304" pitchFamily="18" charset="0"/>
                <a:cs typeface="Times New Roman" panose="02020603050405020304" pitchFamily="18" charset="0"/>
              </a:rPr>
              <a:t>chacun(e)auprès </a:t>
            </a:r>
            <a:r>
              <a:rPr lang="fr-FR" sz="8000" b="1" dirty="0">
                <a:latin typeface="Times New Roman" panose="02020603050405020304" pitchFamily="18" charset="0"/>
                <a:cs typeface="Times New Roman" panose="02020603050405020304" pitchFamily="18" charset="0"/>
              </a:rPr>
              <a:t>des institutions </a:t>
            </a:r>
            <a:r>
              <a:rPr lang="fr-FR" sz="8000" b="1" dirty="0" smtClean="0">
                <a:latin typeface="Times New Roman" panose="02020603050405020304" pitchFamily="18" charset="0"/>
                <a:cs typeface="Times New Roman" panose="02020603050405020304" pitchFamily="18" charset="0"/>
              </a:rPr>
              <a:t>signataires du </a:t>
            </a:r>
            <a:r>
              <a:rPr lang="fr-FR" sz="8000" b="1" dirty="0">
                <a:latin typeface="Times New Roman" panose="02020603050405020304" pitchFamily="18" charset="0"/>
                <a:cs typeface="Times New Roman" panose="02020603050405020304" pitchFamily="18" charset="0"/>
              </a:rPr>
              <a:t>Contrat de </a:t>
            </a:r>
            <a:r>
              <a:rPr lang="fr-FR" sz="8000" b="1" dirty="0" smtClean="0">
                <a:latin typeface="Times New Roman" panose="02020603050405020304" pitchFamily="18" charset="0"/>
                <a:cs typeface="Times New Roman" panose="02020603050405020304" pitchFamily="18" charset="0"/>
              </a:rPr>
              <a:t>Ville »</a:t>
            </a:r>
          </a:p>
          <a:p>
            <a:pPr marL="0" indent="0">
              <a:buNone/>
            </a:pPr>
            <a:endParaRPr lang="fr-FR" sz="8000" b="1" dirty="0" smtClean="0">
              <a:latin typeface="Times New Roman" panose="02020603050405020304" pitchFamily="18" charset="0"/>
              <a:cs typeface="Times New Roman" panose="02020603050405020304" pitchFamily="18" charset="0"/>
            </a:endParaRPr>
          </a:p>
          <a:p>
            <a:pPr marL="0" indent="0">
              <a:buNone/>
            </a:pPr>
            <a:r>
              <a:rPr lang="fr-FR" sz="8000" dirty="0" smtClean="0">
                <a:latin typeface="Times New Roman" panose="02020603050405020304" pitchFamily="18" charset="0"/>
                <a:cs typeface="Times New Roman" panose="02020603050405020304" pitchFamily="18" charset="0"/>
              </a:rPr>
              <a:t>Etablir ou rétablir du lien social en donnant la parole à tous les habitant(es) d’un même quartier prioritaire fait donc bien partie de la mission du Conseil Citoyen.</a:t>
            </a:r>
          </a:p>
          <a:p>
            <a:pPr marL="0" indent="0">
              <a:buNone/>
            </a:pPr>
            <a:endParaRPr lang="fr-FR" sz="8000" dirty="0" smtClean="0">
              <a:latin typeface="Times New Roman" panose="02020603050405020304" pitchFamily="18" charset="0"/>
              <a:cs typeface="Times New Roman" panose="02020603050405020304" pitchFamily="18" charset="0"/>
            </a:endParaRPr>
          </a:p>
          <a:p>
            <a:pPr marL="0" indent="0">
              <a:buNone/>
            </a:pPr>
            <a:r>
              <a:rPr lang="fr-FR" sz="8000" dirty="0" smtClean="0">
                <a:latin typeface="Times New Roman" panose="02020603050405020304" pitchFamily="18" charset="0"/>
                <a:cs typeface="Times New Roman" panose="02020603050405020304" pitchFamily="18" charset="0"/>
              </a:rPr>
              <a:t>De plus, le Conseil Citoyen siège dans toutes les instances de pilotage du Contrat de Ville et notamment au COPIL où il rapporte la parole des habitants auprès des signataires. Mais il doit se faire connaître et reconnaître  et cette démarche doit être un moyen d’y parvenir.</a:t>
            </a:r>
          </a:p>
          <a:p>
            <a:pPr marL="0" indent="0">
              <a:buNone/>
            </a:pPr>
            <a:endParaRPr lang="fr-FR" sz="800" dirty="0"/>
          </a:p>
          <a:p>
            <a:pPr marL="0" indent="0">
              <a:buNone/>
            </a:pPr>
            <a:endParaRPr lang="fr-FR" sz="8000" dirty="0" smtClean="0">
              <a:latin typeface="Times New Roman" panose="02020603050405020304" pitchFamily="18" charset="0"/>
              <a:cs typeface="Times New Roman" panose="02020603050405020304" pitchFamily="18" charset="0"/>
            </a:endParaRPr>
          </a:p>
          <a:p>
            <a:pPr marL="0" indent="0">
              <a:buNone/>
            </a:pPr>
            <a:r>
              <a:rPr lang="fr-FR" sz="3600" dirty="0">
                <a:latin typeface="Times New Roman" panose="02020603050405020304" pitchFamily="18" charset="0"/>
                <a:cs typeface="Times New Roman" panose="02020603050405020304" pitchFamily="18" charset="0"/>
              </a:rPr>
              <a:t>	</a:t>
            </a:r>
            <a:r>
              <a:rPr lang="fr-FR" sz="3600" dirty="0" smtClean="0">
                <a:latin typeface="Times New Roman" panose="02020603050405020304" pitchFamily="18" charset="0"/>
                <a:cs typeface="Times New Roman" panose="02020603050405020304" pitchFamily="18" charset="0"/>
              </a:rPr>
              <a:t>	</a:t>
            </a:r>
            <a:endParaRPr lang="fr-FR" sz="1600" dirty="0"/>
          </a:p>
          <a:p>
            <a:pPr marL="0" indent="0">
              <a:buNone/>
            </a:pPr>
            <a:endParaRPr lang="fr-FR" sz="3600"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sz="2200" dirty="0" smtClean="0">
                <a:latin typeface="Times New Roman" panose="02020603050405020304" pitchFamily="18" charset="0"/>
                <a:cs typeface="Times New Roman" panose="02020603050405020304" pitchFamily="18" charset="0"/>
              </a:rPr>
              <a:t>	 </a:t>
            </a:r>
            <a:r>
              <a:rPr lang="fr-FR" sz="1800" dirty="0" smtClean="0"/>
              <a:t> </a:t>
            </a:r>
            <a:endParaRPr lang="fr-FR" sz="1800" dirty="0"/>
          </a:p>
          <a:p>
            <a:pPr marL="0" indent="0">
              <a:buNone/>
            </a:pPr>
            <a:endParaRPr lang="fr-FR" sz="2200" dirty="0">
              <a:latin typeface="Times New Roman" panose="02020603050405020304" pitchFamily="18" charset="0"/>
              <a:cs typeface="Times New Roman" panose="02020603050405020304" pitchFamily="18" charset="0"/>
            </a:endParaRPr>
          </a:p>
          <a:p>
            <a:pPr marL="0" indent="0">
              <a:buNone/>
            </a:pPr>
            <a:endParaRPr lang="ar-AE" sz="2000" dirty="0"/>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endParaRPr lang="fr-FR" sz="2000" dirty="0" smtClean="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5- Le contexte actuel s’y prête t-il ?</a:t>
            </a:r>
            <a:endParaRPr lang="fr-FR" dirty="0">
              <a:latin typeface="Times New Roman" panose="02020603050405020304" pitchFamily="18" charset="0"/>
              <a:cs typeface="Times New Roman" panose="02020603050405020304" pitchFamily="18" charset="0"/>
            </a:endParaRPr>
          </a:p>
          <a:p>
            <a:pPr marL="0" indent="0">
              <a:buNone/>
            </a:pPr>
            <a:r>
              <a:rPr lang="fr-FR" sz="2000" dirty="0" smtClean="0"/>
              <a:t>  </a:t>
            </a:r>
            <a:r>
              <a:rPr lang="fr-FR" sz="2000" b="1" dirty="0" smtClean="0"/>
              <a:t>                                                     </a:t>
            </a:r>
            <a:endParaRPr lang="fr-FR" sz="2000" dirty="0">
              <a:effectLst/>
            </a:endParaRPr>
          </a:p>
        </p:txBody>
      </p:sp>
    </p:spTree>
    <p:extLst>
      <p:ext uri="{BB962C8B-B14F-4D97-AF65-F5344CB8AC3E}">
        <p14:creationId xmlns:p14="http://schemas.microsoft.com/office/powerpoint/2010/main" val="36313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1000"/>
                                        <p:tgtEl>
                                          <p:spTgt spid="3">
                                            <p:txEl>
                                              <p:pRg st="14" end="14"/>
                                            </p:txEl>
                                          </p:spTgt>
                                        </p:tgtEl>
                                      </p:cBhvr>
                                    </p:animEffect>
                                    <p:anim calcmode="lin" valueType="num">
                                      <p:cBhvr>
                                        <p:cTn id="4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24" end="24"/>
                                            </p:txEl>
                                          </p:spTgt>
                                        </p:tgtEl>
                                        <p:attrNameLst>
                                          <p:attrName>style.visibility</p:attrName>
                                        </p:attrNameLst>
                                      </p:cBhvr>
                                      <p:to>
                                        <p:strVal val="visible"/>
                                      </p:to>
                                    </p:set>
                                    <p:animEffect transition="in" filter="fade">
                                      <p:cBhvr>
                                        <p:cTn id="49" dur="1000"/>
                                        <p:tgtEl>
                                          <p:spTgt spid="3">
                                            <p:txEl>
                                              <p:pRg st="24" end="24"/>
                                            </p:txEl>
                                          </p:spTgt>
                                        </p:tgtEl>
                                      </p:cBhvr>
                                    </p:animEffect>
                                    <p:anim calcmode="lin" valueType="num">
                                      <p:cBhvr>
                                        <p:cTn id="50" dur="10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25" end="25"/>
                                            </p:txEl>
                                          </p:spTgt>
                                        </p:tgtEl>
                                        <p:attrNameLst>
                                          <p:attrName>style.visibility</p:attrName>
                                        </p:attrNameLst>
                                      </p:cBhvr>
                                      <p:to>
                                        <p:strVal val="visible"/>
                                      </p:to>
                                    </p:set>
                                    <p:animEffect transition="in" filter="fade">
                                      <p:cBhvr>
                                        <p:cTn id="56" dur="1000"/>
                                        <p:tgtEl>
                                          <p:spTgt spid="3">
                                            <p:txEl>
                                              <p:pRg st="25" end="25"/>
                                            </p:txEl>
                                          </p:spTgt>
                                        </p:tgtEl>
                                      </p:cBhvr>
                                    </p:animEffect>
                                    <p:anim calcmode="lin" valueType="num">
                                      <p:cBhvr>
                                        <p:cTn id="57"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25" end="2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2884" y="536028"/>
            <a:ext cx="10612191" cy="5812220"/>
          </a:xfrm>
        </p:spPr>
        <p:txBody>
          <a:bodyPr>
            <a:normAutofit lnSpcReduction="10000"/>
          </a:bodyPr>
          <a:lstStyle/>
          <a:p>
            <a:pPr marL="0" indent="0">
              <a:buNone/>
            </a:pPr>
            <a:r>
              <a:rPr lang="fr-FR" dirty="0" smtClean="0">
                <a:latin typeface="Times New Roman" panose="02020603050405020304" pitchFamily="18" charset="0"/>
                <a:cs typeface="Times New Roman" panose="02020603050405020304" pitchFamily="18" charset="0"/>
              </a:rPr>
              <a:t>4- </a:t>
            </a:r>
            <a:r>
              <a:rPr lang="fr-FR" u="sng" dirty="0" smtClean="0">
                <a:latin typeface="Times New Roman" panose="02020603050405020304" pitchFamily="18" charset="0"/>
                <a:cs typeface="Times New Roman" panose="02020603050405020304" pitchFamily="18" charset="0"/>
              </a:rPr>
              <a:t>Comment procéder en amont pour s’assurer les meilleures chances de succès</a:t>
            </a:r>
            <a:r>
              <a:rPr lang="fr-FR" dirty="0" smtClean="0">
                <a:latin typeface="Times New Roman" panose="02020603050405020304" pitchFamily="18" charset="0"/>
                <a:cs typeface="Times New Roman" panose="02020603050405020304" pitchFamily="18" charset="0"/>
              </a:rPr>
              <a:t> ?</a:t>
            </a:r>
          </a:p>
          <a:p>
            <a:pPr marL="0" indent="0">
              <a:buNone/>
            </a:pPr>
            <a:endParaRPr lang="fr-FR" sz="19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Le Conseil Citoyen doit d’abord gagner la confiance des habitant(es) et pour cela il doit :</a:t>
            </a:r>
          </a:p>
          <a:p>
            <a:pPr marL="0" indent="0">
              <a:buNone/>
            </a:pPr>
            <a:r>
              <a:rPr lang="fr-FR" sz="2000" dirty="0" smtClean="0">
                <a:latin typeface="Times New Roman" panose="02020603050405020304" pitchFamily="18" charset="0"/>
                <a:cs typeface="Times New Roman" panose="02020603050405020304" pitchFamily="18" charset="0"/>
              </a:rPr>
              <a:t> 	 • expliquer clairement d’où il vient, qui il est et de quels leviers il dispose pour faire entendre la voix des habitant(es)</a:t>
            </a:r>
          </a:p>
          <a:p>
            <a:pPr marL="0" indent="0">
              <a:buNone/>
            </a:pPr>
            <a:r>
              <a:rPr lang="fr-FR" sz="2000" dirty="0" smtClean="0">
                <a:latin typeface="Times New Roman" panose="02020603050405020304" pitchFamily="18" charset="0"/>
                <a:cs typeface="Times New Roman" panose="02020603050405020304" pitchFamily="18" charset="0"/>
              </a:rPr>
              <a:t>	 • se faire connaître et reconnaître par des actions concrètes réalisées sur le quartier</a:t>
            </a:r>
          </a:p>
          <a:p>
            <a:pPr marL="0" indent="0">
              <a:buNone/>
            </a:pPr>
            <a:r>
              <a:rPr lang="fr-FR" sz="2000" dirty="0" smtClean="0">
                <a:latin typeface="Times New Roman" panose="02020603050405020304" pitchFamily="18" charset="0"/>
                <a:cs typeface="Times New Roman" panose="02020603050405020304" pitchFamily="18" charset="0"/>
              </a:rPr>
              <a:t>	 • expliquer de la manière la plus simple qui soit le pourquoi, le comment et la finalité de la démarche qu’il souhaite entreprendre pour et avec les habitant(es) du quartier.</a:t>
            </a:r>
          </a:p>
          <a:p>
            <a:pPr marL="0" indent="0">
              <a:buNone/>
            </a:pPr>
            <a:r>
              <a:rPr lang="fr-FR" sz="2000" dirty="0" smtClean="0">
                <a:latin typeface="Times New Roman" panose="02020603050405020304" pitchFamily="18" charset="0"/>
                <a:cs typeface="Times New Roman" panose="02020603050405020304" pitchFamily="18" charset="0"/>
              </a:rPr>
              <a:t>	 • s’assurer le concours de « référents de quartier » connus et reconnus par les habitant(es)</a:t>
            </a:r>
          </a:p>
          <a:p>
            <a:pPr marL="0" indent="0">
              <a:buNone/>
            </a:pPr>
            <a:r>
              <a:rPr lang="fr-FR" sz="2000" dirty="0" smtClean="0">
                <a:latin typeface="Times New Roman" panose="02020603050405020304" pitchFamily="18" charset="0"/>
                <a:cs typeface="Times New Roman" panose="02020603050405020304" pitchFamily="18" charset="0"/>
              </a:rPr>
              <a:t>	 • être épaulé dans son action par une structure d’accompagnement : en effet, dans le cadre du contrat de ville 2015-2020 les signataires se sont engagés à mobiliser des moyens spécifiques pour permettre à chaque Conseil Citoyen de se structurer de façon autonome. Le prestataire retenu pourrait nous aider sur l'organisation, la publicité, la communication au sein des quartiers et l'élaboration de projets issus de ces temps de paroles afin de pérenniser la démarche.</a:t>
            </a:r>
          </a:p>
          <a:p>
            <a:pPr marL="0" indent="0">
              <a:buNone/>
            </a:pPr>
            <a:endParaRPr lang="fr-FR" sz="2200" dirty="0" smtClean="0">
              <a:latin typeface="Times New Roman" panose="02020603050405020304" pitchFamily="18" charset="0"/>
              <a:cs typeface="Times New Roman" panose="02020603050405020304" pitchFamily="18" charset="0"/>
            </a:endParaRPr>
          </a:p>
          <a:p>
            <a:pPr marL="0" indent="0">
              <a:buNone/>
            </a:pPr>
            <a:endParaRPr lang="fr-FR" sz="2200" dirty="0" smtClean="0">
              <a:latin typeface="Times New Roman" panose="02020603050405020304" pitchFamily="18" charset="0"/>
              <a:cs typeface="Times New Roman" panose="02020603050405020304" pitchFamily="18" charset="0"/>
            </a:endParaRPr>
          </a:p>
          <a:p>
            <a:pPr marL="0" indent="0">
              <a:buNone/>
            </a:pPr>
            <a:endParaRPr lang="fr-FR" sz="2200" dirty="0" smtClean="0">
              <a:latin typeface="Times New Roman" panose="02020603050405020304" pitchFamily="18" charset="0"/>
              <a:cs typeface="Times New Roman" panose="02020603050405020304" pitchFamily="18" charset="0"/>
            </a:endParaRP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idx="1"/>
          </p:nvPr>
        </p:nvSpPr>
        <p:spPr>
          <a:xfrm>
            <a:off x="244699" y="241738"/>
            <a:ext cx="11796489" cy="6201102"/>
          </a:xfrm>
        </p:spPr>
        <p:txBody>
          <a:bodyPr>
            <a:normAutofit/>
          </a:bodyPr>
          <a:lstStyle/>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5- </a:t>
            </a:r>
            <a:r>
              <a:rPr lang="fr-FR" u="sng" dirty="0" smtClean="0">
                <a:latin typeface="Times New Roman" panose="02020603050405020304" pitchFamily="18" charset="0"/>
                <a:cs typeface="Times New Roman" panose="02020603050405020304" pitchFamily="18" charset="0"/>
              </a:rPr>
              <a:t>Quelle méthode et pour quelles populations</a:t>
            </a:r>
            <a:r>
              <a:rPr lang="fr-FR" dirty="0" smtClean="0">
                <a:latin typeface="Times New Roman" panose="02020603050405020304" pitchFamily="18" charset="0"/>
                <a:cs typeface="Times New Roman" panose="02020603050405020304" pitchFamily="18" charset="0"/>
              </a:rPr>
              <a:t> ?</a:t>
            </a:r>
          </a:p>
          <a:p>
            <a:pPr marL="0" indent="0">
              <a:buNone/>
            </a:pPr>
            <a:endParaRPr lang="fr-FR" sz="18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Si l’action envisagée concerne principalement les femmes du quartier, parce qu’elles sont l’expression et la colonne vertébrale de la famille, elle n’exclut pas de rassembler dans un second temps les hommes et les jeunes s’ils le souhaitent.</a:t>
            </a:r>
          </a:p>
          <a:p>
            <a:pPr marL="0" indent="0">
              <a:buNone/>
            </a:pPr>
            <a:r>
              <a:rPr lang="fr-FR" sz="2000" dirty="0" smtClean="0">
                <a:latin typeface="Times New Roman" panose="02020603050405020304" pitchFamily="18" charset="0"/>
                <a:cs typeface="Times New Roman" panose="02020603050405020304" pitchFamily="18" charset="0"/>
              </a:rPr>
              <a:t>Même s’il est beaucoup question de donner la parole aux habitantes de la « cité bleue » il est impensable, au niveau du quartier, de ne pas y associer celles du pavillonnaire car la cohésion sociale implique la réunion de ces 2 populations. </a:t>
            </a:r>
          </a:p>
          <a:p>
            <a:pPr marL="0" indent="0">
              <a:buNone/>
            </a:pPr>
            <a:r>
              <a:rPr lang="fr-FR" sz="2000" dirty="0" smtClean="0">
                <a:latin typeface="Times New Roman" panose="02020603050405020304" pitchFamily="18" charset="0"/>
                <a:cs typeface="Times New Roman" panose="02020603050405020304" pitchFamily="18" charset="0"/>
              </a:rPr>
              <a:t>Bien entendu il n’y aura d’action </a:t>
            </a:r>
            <a:r>
              <a:rPr lang="fr-FR" sz="2000" b="1" u="sng" dirty="0" smtClean="0">
                <a:latin typeface="Times New Roman" panose="02020603050405020304" pitchFamily="18" charset="0"/>
                <a:cs typeface="Times New Roman" panose="02020603050405020304" pitchFamily="18" charset="0"/>
              </a:rPr>
              <a:t>globale</a:t>
            </a:r>
            <a:r>
              <a:rPr lang="fr-FR" sz="2000" dirty="0" smtClean="0">
                <a:latin typeface="Times New Roman" panose="02020603050405020304" pitchFamily="18" charset="0"/>
                <a:cs typeface="Times New Roman" panose="02020603050405020304" pitchFamily="18" charset="0"/>
              </a:rPr>
              <a:t> engagée qu’avec l’adhésion des 2 parties.</a:t>
            </a:r>
            <a:endParaRPr lang="fr-FR" sz="2000" u="sng" dirty="0" smtClean="0">
              <a:latin typeface="Times New Roman" panose="02020603050405020304" pitchFamily="18" charset="0"/>
              <a:cs typeface="Times New Roman" panose="02020603050405020304" pitchFamily="18" charset="0"/>
            </a:endParaRP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	</a:t>
            </a: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sz="2000" dirty="0" smtClean="0">
              <a:latin typeface="Times New Roman" panose="02020603050405020304" pitchFamily="18" charset="0"/>
              <a:cs typeface="Times New Roman" panose="02020603050405020304" pitchFamily="18" charset="0"/>
            </a:endParaRP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endParaRPr lang="fr-FR" sz="2000" dirty="0" smtClean="0">
              <a:latin typeface="Times New Roman" panose="02020603050405020304" pitchFamily="18" charset="0"/>
              <a:cs typeface="Times New Roman" panose="02020603050405020304" pitchFamily="18" charset="0"/>
            </a:endParaRP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endParaRPr lang="fr-FR" sz="2000"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76301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8642" y="296214"/>
            <a:ext cx="10818253" cy="6207617"/>
          </a:xfrm>
        </p:spPr>
        <p:txBody>
          <a:bodyPr>
            <a:normAutofit fontScale="25000" lnSpcReduction="20000"/>
          </a:bodyPr>
          <a:lstStyle/>
          <a:p>
            <a:pPr marL="0" indent="0">
              <a:buNone/>
            </a:pPr>
            <a:r>
              <a:rPr lang="fr-FR" sz="9600" dirty="0" smtClean="0">
                <a:latin typeface="Times New Roman" panose="02020603050405020304" pitchFamily="18" charset="0"/>
                <a:cs typeface="Times New Roman" panose="02020603050405020304" pitchFamily="18" charset="0"/>
              </a:rPr>
              <a:t>6- </a:t>
            </a:r>
            <a:r>
              <a:rPr lang="fr-FR" sz="9600" u="sng" dirty="0" smtClean="0">
                <a:latin typeface="Times New Roman" panose="02020603050405020304" pitchFamily="18" charset="0"/>
                <a:cs typeface="Times New Roman" panose="02020603050405020304" pitchFamily="18" charset="0"/>
              </a:rPr>
              <a:t>Alors comment pensons nous procéder</a:t>
            </a:r>
            <a:r>
              <a:rPr lang="fr-FR" sz="9600" dirty="0" smtClean="0">
                <a:latin typeface="Times New Roman" panose="02020603050405020304" pitchFamily="18" charset="0"/>
                <a:cs typeface="Times New Roman" panose="02020603050405020304" pitchFamily="18" charset="0"/>
              </a:rPr>
              <a:t> ?</a:t>
            </a:r>
          </a:p>
          <a:p>
            <a:pPr marL="0" indent="0">
              <a:buNone/>
            </a:pPr>
            <a:endParaRPr lang="fr-FR" sz="7200" dirty="0" smtClean="0">
              <a:latin typeface="Times New Roman" panose="02020603050405020304" pitchFamily="18" charset="0"/>
              <a:cs typeface="Times New Roman" panose="02020603050405020304" pitchFamily="18" charset="0"/>
            </a:endParaRPr>
          </a:p>
          <a:p>
            <a:pPr marL="0" indent="0">
              <a:buNone/>
            </a:pPr>
            <a:r>
              <a:rPr lang="fr-FR" sz="8000" dirty="0" smtClean="0">
                <a:latin typeface="Times New Roman" panose="02020603050405020304" pitchFamily="18" charset="0"/>
                <a:cs typeface="Times New Roman" panose="02020603050405020304" pitchFamily="18" charset="0"/>
              </a:rPr>
              <a:t>	• création d’une information simple et compréhensible pour tous ( flyer + questionnaire ) : dans un premier temps des questions d'ordre général peuvent leur être posées afin de faciliter leur prise de parole.</a:t>
            </a:r>
          </a:p>
          <a:p>
            <a:pPr marL="0" indent="0">
              <a:buNone/>
            </a:pPr>
            <a:r>
              <a:rPr lang="fr-FR" sz="8000" dirty="0" smtClean="0">
                <a:latin typeface="Times New Roman" panose="02020603050405020304" pitchFamily="18" charset="0"/>
                <a:cs typeface="Times New Roman" panose="02020603050405020304" pitchFamily="18" charset="0"/>
              </a:rPr>
              <a:t>	• diffusion de l’information par le porte à porte ( Conseil Citoyen sur le pavillonnaire et référent sur le résidentiel ) </a:t>
            </a:r>
          </a:p>
          <a:p>
            <a:pPr marL="0" indent="0">
              <a:buNone/>
            </a:pPr>
            <a:r>
              <a:rPr lang="fr-FR" sz="8000" dirty="0" smtClean="0">
                <a:latin typeface="Times New Roman" panose="02020603050405020304" pitchFamily="18" charset="0"/>
                <a:cs typeface="Times New Roman" panose="02020603050405020304" pitchFamily="18" charset="0"/>
              </a:rPr>
              <a:t>	• affiche d’invitation à une réunion pouvant être intitulée « grande concertation commune organisée par le Conseil Citoyen » : bien entendu, il n’y aura pas de choix imposé car ce sont elles qui vont mener les débats sur les sujets qui leur tiennent à cœur. </a:t>
            </a:r>
          </a:p>
          <a:p>
            <a:pPr marL="0" indent="0">
              <a:buNone/>
            </a:pPr>
            <a:r>
              <a:rPr lang="fr-FR" sz="8000" dirty="0">
                <a:latin typeface="Times New Roman" panose="02020603050405020304" pitchFamily="18" charset="0"/>
                <a:cs typeface="Times New Roman" panose="02020603050405020304" pitchFamily="18" charset="0"/>
              </a:rPr>
              <a:t>	</a:t>
            </a:r>
            <a:r>
              <a:rPr lang="fr-FR" sz="8000" dirty="0" smtClean="0">
                <a:latin typeface="Times New Roman" panose="02020603050405020304" pitchFamily="18" charset="0"/>
                <a:cs typeface="Times New Roman" panose="02020603050405020304" pitchFamily="18" charset="0"/>
              </a:rPr>
              <a:t>• il peut leur être proposé de mettre en résumé leur expérience par écrit de façon anonyme et pourront créer si elles le désirent un collectif afin de </a:t>
            </a:r>
            <a:r>
              <a:rPr lang="fr-FR" sz="8000" dirty="0">
                <a:latin typeface="Times New Roman" panose="02020603050405020304" pitchFamily="18" charset="0"/>
                <a:cs typeface="Times New Roman" panose="02020603050405020304" pitchFamily="18" charset="0"/>
              </a:rPr>
              <a:t>montrer, par leur </a:t>
            </a:r>
            <a:r>
              <a:rPr lang="fr-FR" sz="8000" dirty="0" smtClean="0">
                <a:latin typeface="Times New Roman" panose="02020603050405020304" pitchFamily="18" charset="0"/>
                <a:cs typeface="Times New Roman" panose="02020603050405020304" pitchFamily="18" charset="0"/>
              </a:rPr>
              <a:t>partage, une facette du quartier méconnue du reste des habitants.</a:t>
            </a:r>
          </a:p>
          <a:p>
            <a:pPr marL="0" indent="0">
              <a:buNone/>
            </a:pPr>
            <a:r>
              <a:rPr lang="fr-FR" sz="8000" dirty="0">
                <a:latin typeface="Times New Roman" panose="02020603050405020304" pitchFamily="18" charset="0"/>
                <a:cs typeface="Times New Roman" panose="02020603050405020304" pitchFamily="18" charset="0"/>
              </a:rPr>
              <a:t>	</a:t>
            </a:r>
            <a:r>
              <a:rPr lang="fr-FR" sz="8000" dirty="0" smtClean="0">
                <a:latin typeface="Times New Roman" panose="02020603050405020304" pitchFamily="18" charset="0"/>
                <a:cs typeface="Times New Roman" panose="02020603050405020304" pitchFamily="18" charset="0"/>
              </a:rPr>
              <a:t>• </a:t>
            </a:r>
            <a:r>
              <a:rPr lang="fr-FR" sz="8000" dirty="0" smtClean="0">
                <a:latin typeface="Times New Roman"/>
                <a:ea typeface="Times New Roman"/>
              </a:rPr>
              <a:t>un ou des membre(s) du Conseil Citoyen et/ou la structure d’accompagnement peuvent intervenir pour équilibrer le temps de parole et maintenir le respect pendant les échanges.</a:t>
            </a:r>
          </a:p>
          <a:p>
            <a:pPr marL="0" indent="0">
              <a:buNone/>
            </a:pPr>
            <a:r>
              <a:rPr lang="fr-FR" sz="8000" dirty="0">
                <a:latin typeface="Times New Roman"/>
                <a:ea typeface="Times New Roman"/>
              </a:rPr>
              <a:t>	</a:t>
            </a:r>
            <a:r>
              <a:rPr lang="fr-FR" sz="8000" dirty="0" smtClean="0">
                <a:latin typeface="Times New Roman" panose="02020603050405020304" pitchFamily="18" charset="0"/>
                <a:cs typeface="Times New Roman" panose="02020603050405020304" pitchFamily="18" charset="0"/>
              </a:rPr>
              <a:t>• Il sera proposé aux habitantes de se voir 1 à 2 fois par trimestre ou sur une autre périodicité si elles le souhaitent pour ces échanges, et d'en parler pour encourager les autres habitants à faire de même.</a:t>
            </a:r>
          </a:p>
          <a:p>
            <a:pPr lvl="4"/>
            <a:endParaRPr lang="fr-FR" sz="7200" dirty="0" smtClean="0">
              <a:solidFill>
                <a:srgbClr val="FFFF00"/>
              </a:solidFill>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031" y="386366"/>
            <a:ext cx="11977351" cy="6323526"/>
          </a:xfrm>
        </p:spPr>
        <p:txBody>
          <a:bodyPr>
            <a:normAutofit fontScale="92500" lnSpcReduction="20000"/>
          </a:bodyPr>
          <a:lstStyle/>
          <a:p>
            <a:pPr marL="0" indent="0">
              <a:buNone/>
            </a:pPr>
            <a:r>
              <a:rPr lang="fr-FR" sz="2600" dirty="0" smtClean="0">
                <a:latin typeface="Times New Roman" panose="02020603050405020304" pitchFamily="18" charset="0"/>
                <a:cs typeface="Times New Roman" panose="02020603050405020304" pitchFamily="18" charset="0"/>
              </a:rPr>
              <a:t>7- </a:t>
            </a:r>
            <a:r>
              <a:rPr lang="fr-FR" sz="2600" u="sng" dirty="0" smtClean="0">
                <a:latin typeface="Times New Roman" panose="02020603050405020304" pitchFamily="18" charset="0"/>
                <a:cs typeface="Times New Roman" panose="02020603050405020304" pitchFamily="18" charset="0"/>
              </a:rPr>
              <a:t>Quels sont les arguments qui guident notre </a:t>
            </a:r>
            <a:r>
              <a:rPr lang="fr-FR" sz="2600" u="sng" dirty="0">
                <a:latin typeface="Times New Roman" panose="02020603050405020304" pitchFamily="18" charset="0"/>
                <a:cs typeface="Times New Roman" panose="02020603050405020304" pitchFamily="18" charset="0"/>
              </a:rPr>
              <a:t>action</a:t>
            </a:r>
            <a:r>
              <a:rPr lang="fr-FR" sz="2600" dirty="0">
                <a:latin typeface="Times New Roman" panose="02020603050405020304" pitchFamily="18" charset="0"/>
                <a:cs typeface="Times New Roman" panose="02020603050405020304" pitchFamily="18" charset="0"/>
              </a:rPr>
              <a:t> </a:t>
            </a:r>
            <a:r>
              <a:rPr lang="fr-FR" sz="2600" dirty="0" smtClean="0">
                <a:latin typeface="Times New Roman" panose="02020603050405020304" pitchFamily="18" charset="0"/>
                <a:cs typeface="Times New Roman" panose="02020603050405020304" pitchFamily="18" charset="0"/>
              </a:rPr>
              <a:t>? </a:t>
            </a:r>
          </a:p>
          <a:p>
            <a:pPr marL="0" indent="0">
              <a:buNone/>
            </a:pPr>
            <a:endParaRPr lang="fr-FR" sz="2200" dirty="0" smtClean="0">
              <a:latin typeface="Times New Roman" panose="02020603050405020304" pitchFamily="18" charset="0"/>
              <a:cs typeface="Times New Roman" panose="02020603050405020304" pitchFamily="18" charset="0"/>
            </a:endParaRPr>
          </a:p>
          <a:p>
            <a:pPr marL="0" indent="0">
              <a:buNone/>
            </a:pPr>
            <a:r>
              <a:rPr lang="fr-FR" sz="2200" dirty="0" smtClean="0">
                <a:latin typeface="Times New Roman" panose="02020603050405020304" pitchFamily="18" charset="0"/>
                <a:cs typeface="Times New Roman" panose="02020603050405020304" pitchFamily="18" charset="0"/>
              </a:rPr>
              <a:t>Nous vivons toutes et tous dans le même quartier, parfois depuis très longtemps, et malgré cela nous ne connaissons pas ou très peu nos plus proches voisins.</a:t>
            </a:r>
          </a:p>
          <a:p>
            <a:pPr marL="0" indent="0">
              <a:buNone/>
            </a:pPr>
            <a:r>
              <a:rPr lang="fr-FR" sz="2200" dirty="0" smtClean="0">
                <a:latin typeface="Times New Roman" panose="02020603050405020304" pitchFamily="18" charset="0"/>
                <a:cs typeface="Times New Roman" panose="02020603050405020304" pitchFamily="18" charset="0"/>
              </a:rPr>
              <a:t>Ce constat est réel pour les habitant(es) du pavillonnaire et que dire de celles et ceux qui vivent dans une cité totalement refermée sur elle-même et qui plus est souffre encore d’une mauvaise réputation !</a:t>
            </a:r>
            <a:endParaRPr lang="fr-FR" sz="2200" dirty="0">
              <a:latin typeface="Times New Roman" panose="02020603050405020304" pitchFamily="18" charset="0"/>
              <a:cs typeface="Times New Roman" panose="02020603050405020304" pitchFamily="18" charset="0"/>
            </a:endParaRPr>
          </a:p>
          <a:p>
            <a:pPr marL="0" indent="0">
              <a:buNone/>
            </a:pPr>
            <a:r>
              <a:rPr lang="fr-FR" sz="2200" dirty="0" smtClean="0">
                <a:latin typeface="Times New Roman" panose="02020603050405020304" pitchFamily="18" charset="0"/>
                <a:cs typeface="Times New Roman" panose="02020603050405020304" pitchFamily="18" charset="0"/>
              </a:rPr>
              <a:t>Et pourtant la grande majorité des résidents aime ce quartier agréable à vivre, bien desservi en transports publics avec des écoles et des crèches à proximité, et même si certains déplorent le manque de petits commerces de proximité, il est à la fois proche du centre ville tout en gardant une dimension à taille humaine.  </a:t>
            </a:r>
          </a:p>
          <a:p>
            <a:pPr marL="0" indent="0">
              <a:buNone/>
            </a:pPr>
            <a:r>
              <a:rPr lang="fr-FR" sz="2200" dirty="0" smtClean="0">
                <a:latin typeface="Times New Roman" panose="02020603050405020304" pitchFamily="18" charset="0"/>
                <a:cs typeface="Times New Roman" panose="02020603050405020304" pitchFamily="18" charset="0"/>
              </a:rPr>
              <a:t>Dans les dix-quinze ans à venir, le quartier va connaître de profondes transformations notamment dans le domaine de l’urbanisme, avec une station de métro de la 3</a:t>
            </a:r>
            <a:r>
              <a:rPr lang="fr-FR" sz="2200" baseline="30000" dirty="0" smtClean="0">
                <a:latin typeface="Times New Roman" panose="02020603050405020304" pitchFamily="18" charset="0"/>
                <a:cs typeface="Times New Roman" panose="02020603050405020304" pitchFamily="18" charset="0"/>
              </a:rPr>
              <a:t>ème</a:t>
            </a:r>
            <a:r>
              <a:rPr lang="fr-FR" sz="2200" dirty="0" smtClean="0">
                <a:latin typeface="Times New Roman" panose="02020603050405020304" pitchFamily="18" charset="0"/>
                <a:cs typeface="Times New Roman" panose="02020603050405020304" pitchFamily="18" charset="0"/>
              </a:rPr>
              <a:t> ligne, un quartier d’affaires prolongeant « Toulouse </a:t>
            </a:r>
            <a:r>
              <a:rPr lang="fr-FR" sz="2200" dirty="0" err="1" smtClean="0">
                <a:latin typeface="Times New Roman" panose="02020603050405020304" pitchFamily="18" charset="0"/>
                <a:cs typeface="Times New Roman" panose="02020603050405020304" pitchFamily="18" charset="0"/>
              </a:rPr>
              <a:t>EuroSud</a:t>
            </a:r>
            <a:r>
              <a:rPr lang="fr-FR" sz="2200" dirty="0" smtClean="0">
                <a:latin typeface="Times New Roman" panose="02020603050405020304" pitchFamily="18" charset="0"/>
                <a:cs typeface="Times New Roman" panose="02020603050405020304" pitchFamily="18" charset="0"/>
              </a:rPr>
              <a:t> Ouest » et surtout la réhabilitation de la « cité bleue » qui va s’ouvrir sur l’extérieur.</a:t>
            </a:r>
          </a:p>
          <a:p>
            <a:pPr marL="0" indent="0">
              <a:buNone/>
            </a:pPr>
            <a:r>
              <a:rPr lang="fr-FR" sz="2200" dirty="0" smtClean="0">
                <a:latin typeface="Times New Roman" panose="02020603050405020304" pitchFamily="18" charset="0"/>
                <a:cs typeface="Times New Roman" panose="02020603050405020304" pitchFamily="18" charset="0"/>
              </a:rPr>
              <a:t>Si les murs et le béton de la cité sont les seuls </a:t>
            </a:r>
            <a:r>
              <a:rPr lang="fr-FR" sz="2200" dirty="0">
                <a:latin typeface="Times New Roman" panose="02020603050405020304" pitchFamily="18" charset="0"/>
                <a:cs typeface="Times New Roman" panose="02020603050405020304" pitchFamily="18" charset="0"/>
              </a:rPr>
              <a:t>à</a:t>
            </a:r>
            <a:r>
              <a:rPr lang="fr-FR" sz="2200" dirty="0" smtClean="0">
                <a:latin typeface="Times New Roman" panose="02020603050405020304" pitchFamily="18" charset="0"/>
                <a:cs typeface="Times New Roman" panose="02020603050405020304" pitchFamily="18" charset="0"/>
              </a:rPr>
              <a:t> tomber, alors il restera toujours l’intolérance, la peur de l’autre, le jugement et la totale ignorance de la richesse que tout individu quel qu’il soit porte en lui !</a:t>
            </a:r>
          </a:p>
          <a:p>
            <a:pPr marL="0" indent="0">
              <a:buNone/>
            </a:pPr>
            <a:r>
              <a:rPr lang="fr-FR" sz="2200" dirty="0" smtClean="0">
                <a:latin typeface="Times New Roman" panose="02020603050405020304" pitchFamily="18" charset="0"/>
                <a:cs typeface="Times New Roman" panose="02020603050405020304" pitchFamily="18" charset="0"/>
              </a:rPr>
              <a:t>Alors « Bas les masques » et réalisons nos propres changements en nous ouvrant aux autres, sans à priori et sans crainte pour que notre quartier de demain soit également celui d’un modèle de </a:t>
            </a:r>
            <a:r>
              <a:rPr lang="fr-FR" sz="2200" b="1" u="sng" dirty="0" smtClean="0">
                <a:latin typeface="Times New Roman" panose="02020603050405020304" pitchFamily="18" charset="0"/>
                <a:cs typeface="Times New Roman" panose="02020603050405020304" pitchFamily="18" charset="0"/>
              </a:rPr>
              <a:t>cohésion sociale </a:t>
            </a:r>
            <a:r>
              <a:rPr lang="fr-FR" sz="2200" dirty="0" smtClean="0">
                <a:latin typeface="Times New Roman" panose="02020603050405020304" pitchFamily="18" charset="0"/>
                <a:cs typeface="Times New Roman" panose="02020603050405020304" pitchFamily="18" charset="0"/>
              </a:rPr>
              <a:t>!</a:t>
            </a: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64767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3183" y="103030"/>
            <a:ext cx="11848563" cy="7199289"/>
          </a:xfrm>
        </p:spPr>
        <p:txBody>
          <a:bodyPr>
            <a:normAutofit lnSpcReduction="10000"/>
          </a:bodyPr>
          <a:lstStyle/>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8- </a:t>
            </a:r>
            <a:r>
              <a:rPr lang="fr-FR" u="sng" dirty="0" smtClean="0">
                <a:latin typeface="Times New Roman" panose="02020603050405020304" pitchFamily="18" charset="0"/>
                <a:cs typeface="Times New Roman" panose="02020603050405020304" pitchFamily="18" charset="0"/>
              </a:rPr>
              <a:t>Quel est le résultat escompté</a:t>
            </a:r>
            <a:r>
              <a:rPr lang="fr-FR" dirty="0" smtClean="0">
                <a:latin typeface="Times New Roman" panose="02020603050405020304" pitchFamily="18" charset="0"/>
                <a:cs typeface="Times New Roman" panose="02020603050405020304" pitchFamily="18" charset="0"/>
              </a:rPr>
              <a:t> ? </a:t>
            </a:r>
          </a:p>
          <a:p>
            <a:pPr marL="0" indent="0">
              <a:buNone/>
            </a:pPr>
            <a:endParaRPr lang="fr-FR" sz="20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La démarche ne doit pas s'effectuer en vase clos. En effet, le risque dans ce cas est que le groupe de parole se réduise, s’essouffle et ne suscite plus d'intérêt...</a:t>
            </a:r>
          </a:p>
          <a:p>
            <a:pPr marL="0" indent="0">
              <a:buNone/>
            </a:pPr>
            <a:r>
              <a:rPr lang="fr-FR" sz="2000" dirty="0" smtClean="0">
                <a:latin typeface="Times New Roman" panose="02020603050405020304" pitchFamily="18" charset="0"/>
                <a:cs typeface="Times New Roman" panose="02020603050405020304" pitchFamily="18" charset="0"/>
              </a:rPr>
              <a:t>Par cette action, le Conseil Citoyen souhaite que :</a:t>
            </a:r>
          </a:p>
          <a:p>
            <a:pPr marL="0" indent="0">
              <a:buNone/>
            </a:pPr>
            <a:r>
              <a:rPr lang="fr-FR" sz="2000" dirty="0" smtClean="0">
                <a:latin typeface="Times New Roman" panose="02020603050405020304" pitchFamily="18" charset="0"/>
                <a:cs typeface="Times New Roman" panose="02020603050405020304" pitchFamily="18" charset="0"/>
              </a:rPr>
              <a:t>	• les habitantes puissent s’exprimer ouvertement et pas seulement en petits groupes, de manière structurée par la création d’un « collectif des femmes de la cité Négreneys » pour que leurs voix soient entendues et que leurs vœux voire leurs doléances, avec le concours de notre instance, soient prises en considération par leur </a:t>
            </a:r>
            <a:r>
              <a:rPr lang="fr-FR" sz="2000" b="1" u="sng" dirty="0" smtClean="0">
                <a:latin typeface="Times New Roman" panose="02020603050405020304" pitchFamily="18" charset="0"/>
                <a:cs typeface="Times New Roman" panose="02020603050405020304" pitchFamily="18" charset="0"/>
              </a:rPr>
              <a:t>bailleur</a:t>
            </a:r>
            <a:r>
              <a:rPr lang="fr-FR" sz="2000" dirty="0" smtClean="0">
                <a:latin typeface="Times New Roman" panose="02020603050405020304" pitchFamily="18" charset="0"/>
                <a:cs typeface="Times New Roman" panose="02020603050405020304" pitchFamily="18" charset="0"/>
              </a:rPr>
              <a:t>.</a:t>
            </a:r>
          </a:p>
          <a:p>
            <a:pPr marL="914400" lvl="2" indent="0">
              <a:buNone/>
            </a:pP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les habitants essentiellement des femmes, volontaires, issues des quartiers dans le périmètre du Contrat de Ville, s’expriment sur leurs expériences, leurs idées pour la vie de leur quartier ainsi que leurs projets, leurs mécontentements aussi…</a:t>
            </a:r>
          </a:p>
          <a:p>
            <a:pPr marL="0" indent="0">
              <a:buNone/>
            </a:pPr>
            <a:r>
              <a:rPr lang="fr-FR" sz="2000" dirty="0" smtClean="0">
                <a:latin typeface="Times New Roman" pitchFamily="18" charset="0"/>
                <a:cs typeface="Times New Roman" pitchFamily="18" charset="0"/>
              </a:rPr>
              <a:t>	• les relations établies entre les habitantes du résidentiel et du pavillonnaire s’installent durablement dans le temps par la création d’un « collectif des femmes du quartier » et par l’organisation de réunions mensuelles ou bimensuelles dans lesquelles elles pourraient partager des activités communes mais également faire remonter des idées innovantes pour améliorer la vie des habitants du </a:t>
            </a:r>
            <a:r>
              <a:rPr lang="fr-FR" sz="2000" b="1" u="sng" dirty="0" smtClean="0">
                <a:latin typeface="Times New Roman" panose="02020603050405020304" pitchFamily="18" charset="0"/>
                <a:cs typeface="Times New Roman" panose="02020603050405020304" pitchFamily="18" charset="0"/>
              </a:rPr>
              <a:t>quartier</a:t>
            </a:r>
            <a:r>
              <a:rPr lang="fr-FR" sz="2000" dirty="0" smtClean="0">
                <a:latin typeface="Times New Roman" panose="02020603050405020304" pitchFamily="18" charset="0"/>
                <a:cs typeface="Times New Roman" panose="02020603050405020304" pitchFamily="18" charset="0"/>
              </a:rPr>
              <a:t>, là encore relayées par notre instance.</a:t>
            </a:r>
          </a:p>
          <a:p>
            <a:pPr marL="0" indent="0">
              <a:buNone/>
            </a:pPr>
            <a:r>
              <a:rPr lang="fr-FR" sz="2000" dirty="0" smtClean="0">
                <a:latin typeface="Times New Roman" panose="02020603050405020304" pitchFamily="18" charset="0"/>
                <a:cs typeface="Times New Roman" panose="02020603050405020304" pitchFamily="18" charset="0"/>
              </a:rPr>
              <a:t>    </a:t>
            </a:r>
          </a:p>
          <a:p>
            <a:pPr marL="0" indent="0">
              <a:buNone/>
            </a:pPr>
            <a:endParaRPr lang="fr-FR" sz="2000"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83744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4248" y="141668"/>
            <a:ext cx="10844011" cy="6529588"/>
          </a:xfrm>
        </p:spPr>
        <p:txBody>
          <a:bodyPr>
            <a:normAutofit fontScale="62500" lnSpcReduction="20000"/>
          </a:bodyPr>
          <a:lstStyle/>
          <a:p>
            <a:pPr marL="0" indent="0">
              <a:buNone/>
            </a:pPr>
            <a:r>
              <a:rPr lang="fr-FR" sz="3800" dirty="0" smtClean="0">
                <a:latin typeface="Times New Roman" panose="02020603050405020304" pitchFamily="18" charset="0"/>
                <a:cs typeface="Times New Roman" panose="02020603050405020304" pitchFamily="18" charset="0"/>
              </a:rPr>
              <a:t>9- </a:t>
            </a:r>
            <a:r>
              <a:rPr lang="fr-FR" sz="3800" u="sng" dirty="0">
                <a:latin typeface="Times New Roman" panose="02020603050405020304" pitchFamily="18" charset="0"/>
                <a:cs typeface="Times New Roman" panose="02020603050405020304" pitchFamily="18" charset="0"/>
              </a:rPr>
              <a:t>Le contexte est-il propice à une telle action</a:t>
            </a:r>
            <a:r>
              <a:rPr lang="fr-FR" sz="3800" dirty="0">
                <a:latin typeface="Times New Roman" panose="02020603050405020304" pitchFamily="18" charset="0"/>
                <a:cs typeface="Times New Roman" panose="02020603050405020304" pitchFamily="18" charset="0"/>
              </a:rPr>
              <a:t> </a:t>
            </a:r>
            <a:r>
              <a:rPr lang="fr-FR" sz="3800" dirty="0" smtClean="0">
                <a:latin typeface="Times New Roman" panose="02020603050405020304" pitchFamily="18" charset="0"/>
                <a:cs typeface="Times New Roman" panose="02020603050405020304" pitchFamily="18" charset="0"/>
              </a:rPr>
              <a:t>?</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sz="3200" b="1" u="sng" dirty="0">
                <a:latin typeface="Times New Roman" panose="02020603050405020304" pitchFamily="18" charset="0"/>
                <a:cs typeface="Times New Roman" panose="02020603050405020304" pitchFamily="18" charset="0"/>
              </a:rPr>
              <a:t>Non</a:t>
            </a:r>
            <a:r>
              <a:rPr lang="fr-FR" sz="3200" dirty="0">
                <a:latin typeface="Times New Roman" panose="02020603050405020304" pitchFamily="18" charset="0"/>
                <a:cs typeface="Times New Roman" panose="02020603050405020304" pitchFamily="18" charset="0"/>
              </a:rPr>
              <a:t>, si l’on considère le contexte actuel car :</a:t>
            </a:r>
          </a:p>
          <a:p>
            <a:pPr marL="0" indent="0">
              <a:buNone/>
            </a:pPr>
            <a:r>
              <a:rPr lang="fr-FR" sz="3200" dirty="0">
                <a:latin typeface="Times New Roman" panose="02020603050405020304" pitchFamily="18" charset="0"/>
                <a:cs typeface="Times New Roman" panose="02020603050405020304" pitchFamily="18" charset="0"/>
              </a:rPr>
              <a:t>	 • la cité bleue est refermée sur elle-même et ne facilite aucunement le rapprochement des 2 populations.</a:t>
            </a:r>
          </a:p>
          <a:p>
            <a:pPr marL="0" indent="0">
              <a:buNone/>
            </a:pPr>
            <a:r>
              <a:rPr lang="fr-FR" sz="3200" dirty="0">
                <a:latin typeface="Times New Roman" panose="02020603050405020304" pitchFamily="18" charset="0"/>
                <a:cs typeface="Times New Roman" panose="02020603050405020304" pitchFamily="18" charset="0"/>
              </a:rPr>
              <a:t>	 • le difficile accès à la « salle associative négreneys » pour les gens de l’extérieur peut en décourager certains.</a:t>
            </a:r>
          </a:p>
          <a:p>
            <a:pPr marL="0" indent="0">
              <a:buNone/>
            </a:pPr>
            <a:r>
              <a:rPr lang="fr-FR" sz="3200" dirty="0">
                <a:latin typeface="Times New Roman" panose="02020603050405020304" pitchFamily="18" charset="0"/>
                <a:cs typeface="Times New Roman" panose="02020603050405020304" pitchFamily="18" charset="0"/>
              </a:rPr>
              <a:t>	 • la mauvaise image actuelle de la cité rejaillit malheureusement mais inévitablement sur ses habitants </a:t>
            </a:r>
            <a:r>
              <a:rPr lang="fr-FR" sz="3200" dirty="0" smtClean="0">
                <a:latin typeface="Times New Roman" panose="02020603050405020304" pitchFamily="18" charset="0"/>
                <a:cs typeface="Times New Roman" panose="02020603050405020304" pitchFamily="18" charset="0"/>
              </a:rPr>
              <a:t>!</a:t>
            </a:r>
          </a:p>
          <a:p>
            <a:pPr marL="0" indent="0">
              <a:buNone/>
            </a:pPr>
            <a:r>
              <a:rPr lang="fr-FR" sz="3200" b="1" u="sng" dirty="0">
                <a:latin typeface="Times New Roman" panose="02020603050405020304" pitchFamily="18" charset="0"/>
                <a:cs typeface="Times New Roman" panose="02020603050405020304" pitchFamily="18" charset="0"/>
              </a:rPr>
              <a:t>Oui</a:t>
            </a:r>
            <a:r>
              <a:rPr lang="fr-FR" sz="3200" dirty="0">
                <a:latin typeface="Times New Roman" panose="02020603050405020304" pitchFamily="18" charset="0"/>
                <a:cs typeface="Times New Roman" panose="02020603050405020304" pitchFamily="18" charset="0"/>
              </a:rPr>
              <a:t>, si l’on se projette sur l’avenir car :</a:t>
            </a:r>
          </a:p>
          <a:p>
            <a:pPr marL="914400" lvl="2" indent="0">
              <a:buNone/>
            </a:pPr>
            <a:r>
              <a:rPr lang="fr-FR" sz="3200" dirty="0">
                <a:latin typeface="Times New Roman" panose="02020603050405020304" pitchFamily="18" charset="0"/>
                <a:cs typeface="Times New Roman" panose="02020603050405020304" pitchFamily="18" charset="0"/>
              </a:rPr>
              <a:t>  • la cité bleue va changer de visage et donc l’image de ses habitants va s’en trouver modifiée.</a:t>
            </a:r>
          </a:p>
          <a:p>
            <a:pPr marL="914400" lvl="2" indent="0">
              <a:buNone/>
            </a:pPr>
            <a:r>
              <a:rPr lang="fr-FR" sz="3200" dirty="0">
                <a:latin typeface="Times New Roman" panose="02020603050405020304" pitchFamily="18" charset="0"/>
                <a:cs typeface="Times New Roman" panose="02020603050405020304" pitchFamily="18" charset="0"/>
              </a:rPr>
              <a:t>  • la cité bleue va s’ouvrir sur l’extérieur et faciliter ainsi les rencontres.</a:t>
            </a:r>
          </a:p>
          <a:p>
            <a:pPr marL="914400" lvl="2" indent="0">
              <a:buNone/>
            </a:pPr>
            <a:r>
              <a:rPr lang="fr-FR" sz="3200" dirty="0">
                <a:latin typeface="Times New Roman" panose="02020603050405020304" pitchFamily="18" charset="0"/>
                <a:cs typeface="Times New Roman" panose="02020603050405020304" pitchFamily="18" charset="0"/>
              </a:rPr>
              <a:t>  • de nouveaux espaces communs (un parc et une nouvelle salle de réunion) vont faciliter les échanges.</a:t>
            </a:r>
          </a:p>
          <a:p>
            <a:pPr marL="0" indent="0">
              <a:buNone/>
            </a:pPr>
            <a:r>
              <a:rPr lang="fr-FR" sz="3200" dirty="0">
                <a:latin typeface="Times New Roman" panose="02020603050405020304" pitchFamily="18" charset="0"/>
                <a:cs typeface="Times New Roman" panose="02020603050405020304" pitchFamily="18" charset="0"/>
              </a:rPr>
              <a:t>	  • le mouvement des « gilets jaunes » a ouvert une nouvelle forme d’expression et de revendications basée sur l’interpellation directe des institutions locales et nationales et qui va se généraliser à l’avenir. </a:t>
            </a:r>
          </a:p>
          <a:p>
            <a:pPr marL="0" indent="0">
              <a:buNone/>
            </a:pPr>
            <a:endParaRPr lang="fr-FR" sz="1800"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428817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1499</TotalTime>
  <Words>452</Words>
  <Application>Microsoft Office PowerPoint</Application>
  <PresentationFormat>Grand écran</PresentationFormat>
  <Paragraphs>119</Paragraphs>
  <Slides>10</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6" baseType="lpstr">
      <vt:lpstr>Arial</vt:lpstr>
      <vt:lpstr>Times New Roman</vt:lpstr>
      <vt:lpstr>Trebuchet MS</vt:lpstr>
      <vt:lpstr>Tw Cen MT</vt:lpstr>
      <vt:lpstr>Circuit</vt:lpstr>
      <vt:lpstr>Adobe Acrobat Document</vt:lpstr>
      <vt:lpstr>« Mon quartier bouge….je bouge avec lui »</vt:lpstr>
      <vt:lpstr>  1- Point de départ :  Un article du Monde qui nous fait découvrir comment, sur une scène de théâtre, dix jeunes femmes toutes nées de parents immigrés prennent la parole pour nous faire partager un passé lourd à porter et ce futur qu’elles construisent à présent avec force et détermination malgré les clichés et les obstacles divers.     2- Quel rapport avec les habitant(es) du quartier Négreneys ? :  Négreneys est une première étape dans cette volonté de donner la parole aux habitantes des quartiers du contrat de ville.  On le voit dans l’exemple ci-dessus, les femmes issues de l’immigration (parce que l’intégration est encore plus difficile pour elles que pour les hommes) ont un besoin vital de se raconter et de nous faire partager leur histoire parce qu’elles veulent que nous prenions conscience des difficultés qu’elles rencontrent au quotidien pour une reconnaissance et un respect qu’elles sont en droit d’attendre de nous tous. Des familles d’origines maghrébines habitent la cité bleue avec une forte proportion de femmes seules ou en couple, et ce sont elles qui s’expriment à l’occasion, sauf qu’elles n’ont pas souvent l’opportunité de prendre la parole au nom de leur famille.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Mon quartier bouge….je bouge avec lui »</dc:title>
  <dc:creator>Alain</dc:creator>
  <cp:lastModifiedBy>Alain</cp:lastModifiedBy>
  <cp:revision>156</cp:revision>
  <dcterms:created xsi:type="dcterms:W3CDTF">2018-12-03T15:56:15Z</dcterms:created>
  <dcterms:modified xsi:type="dcterms:W3CDTF">2019-01-25T11:02:38Z</dcterms:modified>
</cp:coreProperties>
</file>